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2" r:id="rId1"/>
  </p:sldMasterIdLst>
  <p:notesMasterIdLst>
    <p:notesMasterId r:id="rId24"/>
  </p:notesMasterIdLst>
  <p:sldIdLst>
    <p:sldId id="257" r:id="rId2"/>
    <p:sldId id="297" r:id="rId3"/>
    <p:sldId id="302" r:id="rId4"/>
    <p:sldId id="298" r:id="rId5"/>
    <p:sldId id="299" r:id="rId6"/>
    <p:sldId id="300" r:id="rId7"/>
    <p:sldId id="301" r:id="rId8"/>
    <p:sldId id="293" r:id="rId9"/>
    <p:sldId id="281" r:id="rId10"/>
    <p:sldId id="295" r:id="rId11"/>
    <p:sldId id="282" r:id="rId12"/>
    <p:sldId id="276" r:id="rId13"/>
    <p:sldId id="283" r:id="rId14"/>
    <p:sldId id="284" r:id="rId15"/>
    <p:sldId id="285" r:id="rId16"/>
    <p:sldId id="286" r:id="rId17"/>
    <p:sldId id="287" r:id="rId18"/>
    <p:sldId id="290" r:id="rId19"/>
    <p:sldId id="291" r:id="rId20"/>
    <p:sldId id="292" r:id="rId21"/>
    <p:sldId id="294" r:id="rId22"/>
    <p:sldId id="303" r:id="rId2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Rg st="1" end="22"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34559" autoAdjust="0"/>
    <p:restoredTop sz="86477" autoAdjust="0"/>
  </p:normalViewPr>
  <p:slideViewPr>
    <p:cSldViewPr>
      <p:cViewPr>
        <p:scale>
          <a:sx n="100" d="100"/>
          <a:sy n="100" d="100"/>
        </p:scale>
        <p:origin x="-1152" y="102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258" y="32424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0" d="100"/>
        <a:sy n="6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DD80C3D-2823-4EB8-9977-257559D15764}" type="datetimeFigureOut">
              <a:rPr lang="ru-RU" smtClean="0"/>
              <a:pPr/>
              <a:t>08.02.2021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BA10F27-2CB6-4231-8D9E-24CA8A3D6C3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32056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8496D6A-7A57-45E5-93E6-B6EF9CA7CEFA}" type="slidenum">
              <a:rPr lang="ru-RU" altLang="ru-RU"/>
              <a:pPr/>
              <a:t>2</a:t>
            </a:fld>
            <a:endParaRPr lang="ru-RU" altLang="ru-RU"/>
          </a:p>
        </p:txBody>
      </p:sp>
      <p:sp>
        <p:nvSpPr>
          <p:cNvPr id="1003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03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 alt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8F41027-7BA2-4C4D-8C6B-A9CD45BA56D0}" type="slidenum">
              <a:rPr lang="ru-RU" altLang="ru-RU"/>
              <a:pPr/>
              <a:t>4</a:t>
            </a:fld>
            <a:endParaRPr lang="ru-RU" altLang="ru-RU"/>
          </a:p>
        </p:txBody>
      </p:sp>
      <p:sp>
        <p:nvSpPr>
          <p:cNvPr id="1013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13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 alt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E3A5C9F-7026-4FFE-AE15-3518FFE8853B}" type="slidenum">
              <a:rPr lang="ru-RU" altLang="ru-RU"/>
              <a:pPr/>
              <a:t>5</a:t>
            </a:fld>
            <a:endParaRPr lang="ru-RU" altLang="ru-RU"/>
          </a:p>
        </p:txBody>
      </p:sp>
      <p:sp>
        <p:nvSpPr>
          <p:cNvPr id="1024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24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 alt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3FB5C5D-E0EB-4F3B-9691-93DC81408799}" type="slidenum">
              <a:rPr lang="ru-RU" altLang="ru-RU"/>
              <a:pPr/>
              <a:t>6</a:t>
            </a:fld>
            <a:endParaRPr lang="ru-RU" altLang="ru-RU"/>
          </a:p>
        </p:txBody>
      </p:sp>
      <p:sp>
        <p:nvSpPr>
          <p:cNvPr id="1034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34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 alt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F37D174-C69F-4DAB-B3B4-654657BF7B8D}" type="slidenum">
              <a:rPr lang="ru-RU" altLang="ru-RU"/>
              <a:pPr/>
              <a:t>7</a:t>
            </a:fld>
            <a:endParaRPr lang="ru-RU" altLang="ru-RU"/>
          </a:p>
        </p:txBody>
      </p:sp>
      <p:sp>
        <p:nvSpPr>
          <p:cNvPr id="1044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44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 alt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overOverlay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D7CA557C-D05E-4B7A-91B9-137C4766CC19}" type="datetimeFigureOut">
              <a:rPr lang="ru-RU" smtClean="0"/>
              <a:pPr/>
              <a:t>08.02.2021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501C0C8-DE96-4161-839E-C71AB8AED07A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8" name="Group 7"/>
          <p:cNvGrpSpPr/>
          <p:nvPr/>
        </p:nvGrpSpPr>
        <p:grpSpPr>
          <a:xfrm>
            <a:off x="1194101" y="2887530"/>
            <a:ext cx="6779110" cy="923330"/>
            <a:chOff x="1172584" y="1381459"/>
            <a:chExt cx="6779110" cy="923330"/>
          </a:xfrm>
          <a:effectLst>
            <a:outerShdw blurRad="38100" dist="12700" dir="16200000" rotWithShape="0">
              <a:prstClr val="black">
                <a:alpha val="30000"/>
              </a:prstClr>
            </a:outerShdw>
          </a:effectLst>
        </p:grpSpPr>
        <p:sp>
          <p:nvSpPr>
            <p:cNvPr id="9" name="TextBox 8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ln w="3175">
                    <a:solidFill>
                      <a:schemeClr val="tx2">
                        <a:alpha val="60000"/>
                      </a:schemeClr>
                    </a:solidFill>
                  </a:ln>
                  <a:solidFill>
                    <a:schemeClr val="tx2">
                      <a:lumMod val="90000"/>
                    </a:schemeClr>
                  </a:solidFill>
                  <a:effectLst>
                    <a:outerShdw blurRad="34925" dist="12700" dir="14400000" algn="ctr" rotWithShape="0">
                      <a:srgbClr val="000000">
                        <a:alpha val="21000"/>
                      </a:srgbClr>
                    </a:outerShdw>
                  </a:effectLst>
                  <a:latin typeface="Wingdings" pitchFamily="2" charset="2"/>
                </a:rPr>
                <a:t></a:t>
              </a:r>
              <a:endParaRPr lang="en-US" sz="5400" dirty="0">
                <a:ln w="3175">
                  <a:solidFill>
                    <a:schemeClr val="tx2">
                      <a:alpha val="60000"/>
                    </a:schemeClr>
                  </a:solidFill>
                </a:ln>
                <a:solidFill>
                  <a:schemeClr val="tx2">
                    <a:lumMod val="90000"/>
                  </a:schemeClr>
                </a:solidFill>
                <a:effectLst>
                  <a:outerShdw blurRad="34925" dist="12700" dir="14400000" algn="ctr" rotWithShape="0">
                    <a:srgbClr val="000000">
                      <a:alpha val="21000"/>
                    </a:srgbClr>
                  </a:outerShdw>
                </a:effectLst>
                <a:latin typeface="Wingdings" pitchFamily="2" charset="2"/>
              </a:endParaRPr>
            </a:p>
          </p:txBody>
        </p:sp>
        <p:cxnSp>
          <p:nvCxnSpPr>
            <p:cNvPr id="10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>
              <a:off x="4831976" y="192293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83341" y="1387737"/>
            <a:ext cx="6777318" cy="1731982"/>
          </a:xfrm>
        </p:spPr>
        <p:txBody>
          <a:bodyPr anchor="b"/>
          <a:lstStyle>
            <a:lvl1pPr>
              <a:defRPr>
                <a:ln w="3175">
                  <a:solidFill>
                    <a:schemeClr val="tx1">
                      <a:alpha val="65000"/>
                    </a:schemeClr>
                  </a:solidFill>
                </a:ln>
                <a:solidFill>
                  <a:schemeClr val="tx1"/>
                </a:solidFill>
                <a:effectLst>
                  <a:outerShdw blurRad="25400" dist="12700" dir="14220000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767862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  <a:effectLst>
                  <a:outerShdw blurRad="34925" dist="12700" dir="14400000" rotWithShape="0">
                    <a:prstClr val="black">
                      <a:alpha val="21000"/>
                    </a:prstClr>
                  </a:outerShdw>
                </a:effectLst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newsflash/>
    <p:sndAc>
      <p:stSnd>
        <p:snd r:embed="rId1" name="chimes.wav"/>
      </p:stSnd>
    </p:sndAc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CA557C-D05E-4B7A-91B9-137C4766CC19}" type="datetimeFigureOut">
              <a:rPr lang="ru-RU" smtClean="0"/>
              <a:pPr/>
              <a:t>08.02.2021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01C0C8-DE96-4161-839E-C71AB8AED07A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11" name="Group 10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5" name="TextBox 14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6" name="Straight Connector 15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ransition spd="slow">
    <p:newsflash/>
    <p:sndAc>
      <p:stSnd>
        <p:snd r:embed="rId1" name="chimes.wav"/>
      </p:stSnd>
    </p:sndAc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66560" y="559398"/>
            <a:ext cx="1678193" cy="556676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8488" y="849854"/>
            <a:ext cx="5507917" cy="502382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CA557C-D05E-4B7A-91B9-137C4766CC19}" type="datetimeFigureOut">
              <a:rPr lang="ru-RU" smtClean="0"/>
              <a:pPr/>
              <a:t>08.02.2021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01C0C8-DE96-4161-839E-C71AB8AED07A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11" name="Group 10"/>
          <p:cNvGrpSpPr/>
          <p:nvPr/>
        </p:nvGrpSpPr>
        <p:grpSpPr>
          <a:xfrm rot="5400000">
            <a:off x="3909050" y="2880823"/>
            <a:ext cx="5480154" cy="923330"/>
            <a:chOff x="1815339" y="1381459"/>
            <a:chExt cx="5480154" cy="923330"/>
          </a:xfrm>
        </p:grpSpPr>
        <p:sp>
          <p:nvSpPr>
            <p:cNvPr id="12" name="TextBox 11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3" name="Straight Connector 12"/>
            <p:cNvCxnSpPr/>
            <p:nvPr/>
          </p:nvCxnSpPr>
          <p:spPr>
            <a:xfrm flipH="1" flipV="1">
              <a:off x="1815339" y="1924709"/>
              <a:ext cx="2468880" cy="2505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10800000">
              <a:off x="4826613" y="1927417"/>
              <a:ext cx="2468880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ransition spd="slow">
    <p:newsflash/>
    <p:sndAc>
      <p:stSnd>
        <p:snd r:embed="rId1" name="chimes.wav"/>
      </p:stSnd>
    </p:sndAc>
  </p:transition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dgm">
  <p:cSld name="Заголовок, схема или организационная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38400" y="228600"/>
            <a:ext cx="6400800" cy="12192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SmartArt 2"/>
          <p:cNvSpPr>
            <a:spLocks noGrp="1"/>
          </p:cNvSpPr>
          <p:nvPr>
            <p:ph type="dgm" idx="1"/>
          </p:nvPr>
        </p:nvSpPr>
        <p:spPr>
          <a:xfrm>
            <a:off x="2438400" y="1600200"/>
            <a:ext cx="6400800" cy="4495800"/>
          </a:xfrm>
        </p:spPr>
        <p:txBody>
          <a:bodyPr/>
          <a:lstStyle/>
          <a:p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152400" y="6248400"/>
            <a:ext cx="1901825" cy="457200"/>
          </a:xfrm>
        </p:spPr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934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6F0EE43D-6C32-4F76-BD73-7C4DE3C28363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209773246"/>
      </p:ext>
    </p:extLst>
  </p:cSld>
  <p:clrMapOvr>
    <a:masterClrMapping/>
  </p:clrMapOvr>
  <p:transition spd="slow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CA557C-D05E-4B7A-91B9-137C4766CC19}" type="datetimeFigureOut">
              <a:rPr lang="ru-RU" smtClean="0"/>
              <a:pPr/>
              <a:t>08.02.2021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01C0C8-DE96-4161-839E-C71AB8AED07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grpSp>
        <p:nvGrpSpPr>
          <p:cNvPr id="12" name="Group 11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3" name="TextBox 12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4" name="Straight Connector 13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newsflash/>
    <p:sndAc>
      <p:stSnd>
        <p:snd r:embed="rId1" name="chimes.wav"/>
      </p:stSnd>
    </p:sndAc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CoverOverlay.png"/>
          <p:cNvPicPr>
            <a:picLocks noChangeAspect="1"/>
          </p:cNvPicPr>
          <p:nvPr/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pSp>
        <p:nvGrpSpPr>
          <p:cNvPr id="7" name="Group 7"/>
          <p:cNvGrpSpPr/>
          <p:nvPr/>
        </p:nvGrpSpPr>
        <p:grpSpPr>
          <a:xfrm>
            <a:off x="1172584" y="2887579"/>
            <a:ext cx="6779110" cy="923330"/>
            <a:chOff x="1172584" y="1381459"/>
            <a:chExt cx="6779110" cy="923330"/>
          </a:xfrm>
        </p:grpSpPr>
        <p:sp>
          <p:nvSpPr>
            <p:cNvPr id="9" name="TextBox 8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0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>
              <a:off x="4831976" y="1927412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40" y="1204857"/>
            <a:ext cx="7754713" cy="1910716"/>
          </a:xfrm>
        </p:spPr>
        <p:txBody>
          <a:bodyPr anchor="b"/>
          <a:lstStyle>
            <a:lvl1pPr algn="ctr">
              <a:defRPr sz="5400" b="0" cap="none" baseline="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248" y="3767316"/>
            <a:ext cx="7734747" cy="15001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CA557C-D05E-4B7A-91B9-137C4766CC19}" type="datetimeFigureOut">
              <a:rPr lang="ru-RU" smtClean="0"/>
              <a:pPr/>
              <a:t>08.02.2021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01C0C8-DE96-4161-839E-C71AB8AED07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newsflash/>
    <p:sndAc>
      <p:stSnd>
        <p:snd r:embed="rId1" name="chimes.wav"/>
      </p:stSnd>
    </p:sndAc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CA557C-D05E-4B7A-91B9-137C4766CC19}" type="datetimeFigureOut">
              <a:rPr lang="ru-RU" smtClean="0"/>
              <a:pPr/>
              <a:t>08.02.2021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01C0C8-DE96-4161-839E-C71AB8AED07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grpSp>
        <p:nvGrpSpPr>
          <p:cNvPr id="13" name="Group 12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4" name="TextBox 13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685800" y="2240280"/>
            <a:ext cx="3803904" cy="387705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4"/>
          </p:nvPr>
        </p:nvSpPr>
        <p:spPr>
          <a:xfrm>
            <a:off x="4645151" y="2240280"/>
            <a:ext cx="3803904" cy="387705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ransition spd="slow">
    <p:newsflash/>
    <p:sndAc>
      <p:stSnd>
        <p:snd r:embed="rId1" name="chimes.wav"/>
      </p:stSnd>
    </p:sndAc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51560" y="2240280"/>
            <a:ext cx="3442446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8488" y="2947595"/>
            <a:ext cx="3803904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02306" y="2240280"/>
            <a:ext cx="3447288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944368"/>
            <a:ext cx="3799728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CA557C-D05E-4B7A-91B9-137C4766CC19}" type="datetimeFigureOut">
              <a:rPr lang="ru-RU" smtClean="0"/>
              <a:pPr/>
              <a:t>08.02.2021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01C0C8-DE96-4161-839E-C71AB8AED07A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14" name="Group 13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6" name="TextBox 15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7" name="Straight Connector 16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ransition spd="slow">
    <p:newsflash/>
    <p:sndAc>
      <p:stSnd>
        <p:snd r:embed="rId1" name="chimes.wav"/>
      </p:stSnd>
    </p:sndAc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CA557C-D05E-4B7A-91B9-137C4766CC19}" type="datetimeFigureOut">
              <a:rPr lang="ru-RU" smtClean="0"/>
              <a:pPr/>
              <a:t>08.02.2021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01C0C8-DE96-4161-839E-C71AB8AED07A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10" name="Group 9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4" name="TextBox 13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ransition spd="slow">
    <p:newsflash/>
    <p:sndAc>
      <p:stSnd>
        <p:snd r:embed="rId1" name="chimes.wav"/>
      </p:stSnd>
    </p:sndAc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CA557C-D05E-4B7A-91B9-137C4766CC19}" type="datetimeFigureOut">
              <a:rPr lang="ru-RU" smtClean="0"/>
              <a:pPr/>
              <a:t>08.02.2021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01C0C8-DE96-4161-839E-C71AB8AED07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newsflash/>
    <p:sndAc>
      <p:stSnd>
        <p:snd r:embed="rId1" name="chimes.wav"/>
      </p:stSnd>
    </p:sndAc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34579" y="1678195"/>
            <a:ext cx="3422483" cy="1886921"/>
          </a:xfrm>
        </p:spPr>
        <p:txBody>
          <a:bodyPr anchor="b"/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2001" y="559398"/>
            <a:ext cx="4116667" cy="5566765"/>
          </a:xfrm>
        </p:spPr>
        <p:txBody>
          <a:bodyPr anchor="ctr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34579" y="3603812"/>
            <a:ext cx="3411725" cy="2517289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CA557C-D05E-4B7A-91B9-137C4766CC19}" type="datetimeFigureOut">
              <a:rPr lang="ru-RU" smtClean="0"/>
              <a:pPr/>
              <a:t>08.02.2021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01C0C8-DE96-4161-839E-C71AB8AED07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newsflash/>
    <p:sndAc>
      <p:stSnd>
        <p:snd r:embed="rId1" name="chimes.wav"/>
      </p:stSnd>
    </p:sndAc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731" y="4668818"/>
            <a:ext cx="7767021" cy="644729"/>
          </a:xfrm>
        </p:spPr>
        <p:txBody>
          <a:bodyPr anchor="b"/>
          <a:lstStyle>
            <a:lvl1pPr algn="ctr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240000">
            <a:off x="2183792" y="666965"/>
            <a:ext cx="4772156" cy="3598016"/>
          </a:xfr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24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8489" y="5324306"/>
            <a:ext cx="7756264" cy="804862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CA557C-D05E-4B7A-91B9-137C4766CC19}" type="datetimeFigureOut">
              <a:rPr lang="ru-RU" smtClean="0"/>
              <a:pPr/>
              <a:t>08.02.2021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01C0C8-DE96-4161-839E-C71AB8AED07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newsflash/>
    <p:sndAc>
      <p:stSnd>
        <p:snd r:embed="rId1" name="chimes.wav"/>
      </p:stSnd>
    </p:sndAc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audio" Target="../media/audio1.wav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83000">
                <a:schemeClr val="bg1">
                  <a:alpha val="11000"/>
                </a:schemeClr>
              </a:gs>
              <a:gs pos="100000">
                <a:schemeClr val="bg2">
                  <a:lumMod val="75000"/>
                  <a:alpha val="23000"/>
                </a:schemeClr>
              </a:gs>
            </a:gsLst>
            <a:path path="rect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8490" y="570156"/>
            <a:ext cx="7756263" cy="10542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247" y="2248347"/>
            <a:ext cx="7745505" cy="38778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60378" y="616144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D7CA557C-D05E-4B7A-91B9-137C4766CC19}" type="datetimeFigureOut">
              <a:rPr lang="ru-RU" smtClean="0"/>
              <a:pPr/>
              <a:t>08.02.2021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16144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639264" y="616144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C501C0C8-DE96-4161-839E-C71AB8AED07A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  <p:sldLayoutId id="2147483804" r:id="rId12"/>
  </p:sldLayoutIdLst>
  <p:transition spd="slow">
    <p:newsflash/>
    <p:sndAc>
      <p:stSnd>
        <p:snd r:embed="rId14" name="chimes.wav"/>
      </p:stSnd>
    </p:sndAc>
  </p:transition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540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6576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77724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"/>
        <a:defRPr sz="22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114300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20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1508760" indent="-32004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828800" indent="-32004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214884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46888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78892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7" Type="http://schemas.openxmlformats.org/officeDocument/2006/relationships/image" Target="../media/image27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7" Type="http://schemas.openxmlformats.org/officeDocument/2006/relationships/image" Target="../media/image33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2.jpeg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7" Type="http://schemas.microsoft.com/office/2007/relationships/hdphoto" Target="../media/hdphoto2.wdp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7.jpeg"/><Relationship Id="rId5" Type="http://schemas.microsoft.com/office/2007/relationships/hdphoto" Target="../media/hdphoto1.wdp"/><Relationship Id="rId4" Type="http://schemas.openxmlformats.org/officeDocument/2006/relationships/image" Target="../media/image36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1.jpeg"/><Relationship Id="rId4" Type="http://schemas.openxmlformats.org/officeDocument/2006/relationships/image" Target="../media/image40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5.jpeg"/><Relationship Id="rId4" Type="http://schemas.openxmlformats.org/officeDocument/2006/relationships/image" Target="../media/image44.jpe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3" Type="http://schemas.microsoft.com/office/2007/relationships/hdphoto" Target="../media/hdphoto3.wdp"/><Relationship Id="rId7" Type="http://schemas.microsoft.com/office/2007/relationships/hdphoto" Target="../media/hdphoto5.wdp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8.jpeg"/><Relationship Id="rId5" Type="http://schemas.microsoft.com/office/2007/relationships/hdphoto" Target="../media/hdphoto4.wdp"/><Relationship Id="rId4" Type="http://schemas.openxmlformats.org/officeDocument/2006/relationships/image" Target="../media/image47.jpeg"/><Relationship Id="rId9" Type="http://schemas.openxmlformats.org/officeDocument/2006/relationships/image" Target="../media/image50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4.jpeg"/><Relationship Id="rId4" Type="http://schemas.openxmlformats.org/officeDocument/2006/relationships/image" Target="../media/image53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7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7" Type="http://schemas.openxmlformats.org/officeDocument/2006/relationships/image" Target="../media/image63.jpe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2.jpeg"/><Relationship Id="rId5" Type="http://schemas.openxmlformats.org/officeDocument/2006/relationships/image" Target="../media/image61.jpeg"/><Relationship Id="rId4" Type="http://schemas.openxmlformats.org/officeDocument/2006/relationships/image" Target="../media/image60.jpe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260648"/>
            <a:ext cx="8495928" cy="3384376"/>
          </a:xfrm>
        </p:spPr>
        <p:txBody>
          <a:bodyPr/>
          <a:lstStyle/>
          <a:p>
            <a:pPr marL="0" indent="0" algn="ctr">
              <a:buNone/>
            </a:pPr>
            <a:r>
              <a:rPr lang="ru-RU" sz="4000" b="1" dirty="0" smtClean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МБОУ «</a:t>
            </a:r>
            <a:r>
              <a:rPr lang="ru-RU" sz="4000" b="1" dirty="0" err="1" smtClean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Благодатновская</a:t>
            </a:r>
            <a:r>
              <a:rPr lang="ru-RU" sz="4000" b="1" dirty="0" smtClean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СОШ»</a:t>
            </a:r>
            <a:br>
              <a:rPr lang="ru-RU" sz="4000" b="1" dirty="0" smtClean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ru-RU" sz="4000" b="1" dirty="0" smtClean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4000" b="1" dirty="0" smtClean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ru-RU" sz="4000" b="1" dirty="0" smtClean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Детская общественная организация «Содружество»</a:t>
            </a:r>
            <a:endParaRPr lang="ru-RU" sz="5400" b="1" dirty="0">
              <a:solidFill>
                <a:schemeClr val="accent3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5616" y="3671834"/>
            <a:ext cx="4824536" cy="29255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TextBox 2"/>
          <p:cNvSpPr txBox="1"/>
          <p:nvPr/>
        </p:nvSpPr>
        <p:spPr>
          <a:xfrm>
            <a:off x="6084168" y="3671834"/>
            <a:ext cx="288032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Выполнили работу:</a:t>
            </a:r>
          </a:p>
          <a:p>
            <a:r>
              <a:rPr lang="ru-RU" dirty="0" smtClean="0"/>
              <a:t>ДОО Содружество</a:t>
            </a:r>
          </a:p>
          <a:p>
            <a:r>
              <a:rPr lang="ru-RU" dirty="0" smtClean="0"/>
              <a:t> </a:t>
            </a:r>
          </a:p>
          <a:p>
            <a:r>
              <a:rPr lang="ru-RU" dirty="0" smtClean="0"/>
              <a:t>Руководитель: Кузьмина Е.М.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142986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Екатерина\Desktop\папки\телеф\InstagramCapture_cd1af2ee-c134-407a-88d0-e256b70f097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275" y="287579"/>
            <a:ext cx="2356520" cy="2038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067944" y="476672"/>
            <a:ext cx="4464496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Президент  ДОО Содружество </a:t>
            </a:r>
            <a:r>
              <a:rPr lang="ru-RU" dirty="0" smtClean="0"/>
              <a:t>–</a:t>
            </a:r>
            <a:r>
              <a:rPr lang="ru-RU" dirty="0" err="1" smtClean="0"/>
              <a:t>Хисамутдинова</a:t>
            </a:r>
            <a:r>
              <a:rPr lang="ru-RU" dirty="0" smtClean="0"/>
              <a:t> </a:t>
            </a:r>
            <a:r>
              <a:rPr lang="ru-RU" dirty="0" err="1" smtClean="0"/>
              <a:t>Аделина</a:t>
            </a:r>
            <a:endParaRPr lang="ru-RU" dirty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r>
              <a:rPr lang="ru-RU" dirty="0" smtClean="0"/>
              <a:t>Депутат ДРД – </a:t>
            </a:r>
            <a:r>
              <a:rPr lang="ru-RU" dirty="0" smtClean="0"/>
              <a:t>Тимофеева Анастасия</a:t>
            </a:r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r>
              <a:rPr lang="ru-RU" dirty="0" smtClean="0"/>
              <a:t>Командир отряда  </a:t>
            </a:r>
            <a:r>
              <a:rPr lang="ru-RU" dirty="0" err="1" smtClean="0"/>
              <a:t>Юнармия</a:t>
            </a:r>
            <a:r>
              <a:rPr lang="ru-RU" dirty="0" smtClean="0"/>
              <a:t> -  </a:t>
            </a:r>
            <a:r>
              <a:rPr lang="ru-RU" dirty="0" err="1" smtClean="0"/>
              <a:t>Ахтямов</a:t>
            </a:r>
            <a:r>
              <a:rPr lang="ru-RU" dirty="0" smtClean="0"/>
              <a:t> Данил</a:t>
            </a:r>
            <a:endParaRPr lang="ru-RU" dirty="0" smtClean="0"/>
          </a:p>
        </p:txBody>
      </p:sp>
      <p:pic>
        <p:nvPicPr>
          <p:cNvPr id="5123" name="Picture 3" descr="C:\Users\Екатерина\Desktop\папки\телеф\InstagramCapture_762fbeef-77f6-443e-971e-364a494b5c5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4717504"/>
            <a:ext cx="2356520" cy="2140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D:\Pictures\Camera Roll\WP_20171213_11_57_56_Pro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037" y="2420888"/>
            <a:ext cx="3384375" cy="21804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508936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Вертикальный свиток 3"/>
          <p:cNvSpPr/>
          <p:nvPr/>
        </p:nvSpPr>
        <p:spPr>
          <a:xfrm>
            <a:off x="2483768" y="0"/>
            <a:ext cx="3888432" cy="3744415"/>
          </a:xfrm>
          <a:prstGeom prst="verticalScroll">
            <a:avLst/>
          </a:prstGeom>
          <a:solidFill>
            <a:schemeClr val="accent2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2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Мир наш. Мир – продолжение нас. Мы творим его сами. Мир любит нас, мы отвечаем ему тем же</a:t>
            </a:r>
          </a:p>
          <a:p>
            <a:endParaRPr lang="ru-RU" dirty="0"/>
          </a:p>
        </p:txBody>
      </p:sp>
      <p:pic>
        <p:nvPicPr>
          <p:cNvPr id="4098" name="Picture 2" descr="C:\Users\АЛЕНА\Desktop\весенняя неделя добра\WP_20160407_12_36_24_Pro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825" b="24505"/>
          <a:stretch/>
        </p:blipFill>
        <p:spPr bwMode="auto">
          <a:xfrm>
            <a:off x="6063915" y="3429000"/>
            <a:ext cx="2720553" cy="2448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АЛЕНА\Desktop\ПДД\IMG_20161121_13164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4187251"/>
            <a:ext cx="3528393" cy="2520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 cstate="print"/>
          <a:srcRect t="13438" r="1551"/>
          <a:stretch>
            <a:fillRect/>
          </a:stretch>
        </p:blipFill>
        <p:spPr bwMode="auto">
          <a:xfrm>
            <a:off x="-506050" y="980728"/>
            <a:ext cx="3186497" cy="2359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6" name="Picture 2" descr="C:\Users\АЛЕНА\Desktop\папки с фото\Акция Покормите птиц\IMG-20170129-WA0007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130" t="18377" r="31745" b="-3594"/>
          <a:stretch/>
        </p:blipFill>
        <p:spPr bwMode="auto">
          <a:xfrm>
            <a:off x="5940152" y="332656"/>
            <a:ext cx="2844316" cy="25209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691680" y="818376"/>
            <a:ext cx="6408712" cy="45719"/>
          </a:xfrm>
        </p:spPr>
        <p:txBody>
          <a:bodyPr>
            <a:normAutofit fontScale="90000"/>
          </a:bodyPr>
          <a:lstStyle/>
          <a:p>
            <a:pPr marL="0" indent="0" algn="ctr">
              <a:buNone/>
            </a:pPr>
            <a:r>
              <a:rPr lang="ru-RU" sz="2000" dirty="0" smtClean="0">
                <a:latin typeface="Arial" pitchFamily="34" charset="0"/>
                <a:ea typeface="Tahoma" pitchFamily="34" charset="0"/>
                <a:cs typeface="Arial" pitchFamily="34" charset="0"/>
              </a:rPr>
              <a:t>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sz="2000" dirty="0" smtClean="0"/>
              <a:t>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2" cstate="print"/>
          <a:srcRect t="26007" r="33063" b="14932"/>
          <a:stretch>
            <a:fillRect/>
          </a:stretch>
        </p:blipFill>
        <p:spPr bwMode="auto">
          <a:xfrm>
            <a:off x="5076056" y="3717032"/>
            <a:ext cx="3456384" cy="30243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" name="Picture 2" descr="C:\Users\АЛЕНА\Desktop\день пристарелых\IMG_20161005_12105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1266" y="692696"/>
            <a:ext cx="3280475" cy="27753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3" descr="C:\Users\АЛЕНА\Desktop\день пристарелых\IMG_20160930_122856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38" r="18331" b="8344"/>
          <a:stretch/>
        </p:blipFill>
        <p:spPr bwMode="auto">
          <a:xfrm>
            <a:off x="641267" y="3861048"/>
            <a:ext cx="3280475" cy="2808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АЛЕНА\Desktop\музей\IMG_20161104_142613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692696"/>
            <a:ext cx="3456384" cy="27753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11024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C:\Users\E\Desktop\Desktop\ВСЕ и ВСЁ\ДОО\IMG_20150601_13443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47657" y="404664"/>
            <a:ext cx="2976330" cy="2232248"/>
          </a:xfrm>
          <a:prstGeom prst="rect">
            <a:avLst/>
          </a:prstGeom>
          <a:noFill/>
        </p:spPr>
      </p:pic>
      <p:pic>
        <p:nvPicPr>
          <p:cNvPr id="5" name="Picture 2" descr="C:\Users\E\Desktop\Desktop\IMG_20150624_11175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4553744"/>
            <a:ext cx="2928325" cy="2196244"/>
          </a:xfrm>
          <a:prstGeom prst="rect">
            <a:avLst/>
          </a:prstGeom>
          <a:noFill/>
        </p:spPr>
      </p:pic>
      <p:pic>
        <p:nvPicPr>
          <p:cNvPr id="1029" name="Picture 5" descr="C:\Users\E\Desktop\Desktop\ВСЕ и ВСЁ\ДОО\IMG_20150601_13472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274385" y="3931315"/>
            <a:ext cx="2844824" cy="2100539"/>
          </a:xfrm>
          <a:prstGeom prst="rect">
            <a:avLst/>
          </a:prstGeom>
          <a:noFill/>
        </p:spPr>
      </p:pic>
      <p:pic>
        <p:nvPicPr>
          <p:cNvPr id="1030" name="Picture 6" descr="C:\Users\E\Desktop\Desktop\ВСЕ и ВСЁ\ДОО\IMG_20150601_132319493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347864" y="0"/>
            <a:ext cx="2592288" cy="3240360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755576" y="3284984"/>
            <a:ext cx="799288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Вертится, ногами дрыгается, </a:t>
            </a:r>
            <a:r>
              <a:rPr lang="ru-RU" sz="1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ползается</a:t>
            </a:r>
            <a:r>
              <a:rPr lang="ru-RU" sz="1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и </a:t>
            </a:r>
            <a:r>
              <a:rPr lang="ru-RU" sz="1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подпрыгивается</a:t>
            </a:r>
            <a:r>
              <a:rPr lang="ru-RU" sz="1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!</a:t>
            </a:r>
            <a:br>
              <a:rPr lang="ru-RU" sz="1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</a:br>
            <a:r>
              <a:rPr lang="ru-RU" sz="1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Мне кривляется, дурачится, улыбается и плачется</a:t>
            </a:r>
            <a:r>
              <a:rPr lang="ru-RU" sz="2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000" dirty="0">
              <a:solidFill>
                <a:srgbClr val="002060"/>
              </a:solidFill>
            </a:endParaRP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79512" y="476672"/>
            <a:ext cx="2987824" cy="22408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4" descr="C:\Users\Екатерина\Desktop\папки\телеф\WP_20171021_10_38_46_Pro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4" y="4365104"/>
            <a:ext cx="2926521" cy="2171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75656" y="459165"/>
            <a:ext cx="7307155" cy="233532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Акция </a:t>
            </a:r>
            <a:b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«Дети ветеранам»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5-конечная звезда 2"/>
          <p:cNvSpPr/>
          <p:nvPr/>
        </p:nvSpPr>
        <p:spPr>
          <a:xfrm>
            <a:off x="-54822" y="-1"/>
            <a:ext cx="875780" cy="459166"/>
          </a:xfrm>
          <a:prstGeom prst="star5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5-конечная звезда 3"/>
          <p:cNvSpPr/>
          <p:nvPr/>
        </p:nvSpPr>
        <p:spPr>
          <a:xfrm>
            <a:off x="191046" y="229583"/>
            <a:ext cx="1056116" cy="661383"/>
          </a:xfrm>
          <a:prstGeom prst="star5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5-конечная звезда 4"/>
          <p:cNvSpPr/>
          <p:nvPr/>
        </p:nvSpPr>
        <p:spPr>
          <a:xfrm>
            <a:off x="527081" y="560274"/>
            <a:ext cx="1440160" cy="889693"/>
          </a:xfrm>
          <a:prstGeom prst="star5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Picture 6" descr="D:\Users\fd\Desktop\ДОО\Img_0233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741" b="19248"/>
          <a:stretch/>
        </p:blipFill>
        <p:spPr bwMode="auto">
          <a:xfrm>
            <a:off x="5110385" y="1268761"/>
            <a:ext cx="3356480" cy="15153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D:\Users\fd\Desktop\лучшие дела класса\DSCN437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8820" y="3212976"/>
            <a:ext cx="3356480" cy="13247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G:\Изображение 00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852" y="5049180"/>
            <a:ext cx="3352352" cy="1352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514605" y="2614453"/>
            <a:ext cx="3333985" cy="31081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Концерт для ветеранов, тружеников тыла «Слава Армии родной»</a:t>
            </a:r>
            <a:endParaRPr lang="ru-RU" sz="12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082667" y="2650783"/>
            <a:ext cx="3394159" cy="33510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Выступления учащихся 1 класса      </a:t>
            </a:r>
            <a:endParaRPr lang="ru-RU" sz="12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554827" y="4435453"/>
            <a:ext cx="3380204" cy="30969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Очистка от снега территории памятника  учащимися 6 класса</a:t>
            </a:r>
            <a:endParaRPr lang="ru-RU" sz="12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5148064" y="4509120"/>
            <a:ext cx="3358339" cy="30402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Мероприятие посвященное ко Дню Победы</a:t>
            </a:r>
            <a:endParaRPr lang="ru-RU" sz="12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554828" y="6401670"/>
            <a:ext cx="3323377" cy="33969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Вспоминает историю войны ветеран ВОВ Аппаков М.С.</a:t>
            </a:r>
            <a:endParaRPr lang="ru-RU" sz="12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5148064" y="6381328"/>
            <a:ext cx="3384376" cy="3397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Урок мира провела ветеран педагогического труда и труженик тыла Кузьмина М.С </a:t>
            </a:r>
            <a:endParaRPr lang="ru-RU" sz="12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8" name="Picture 3" descr="D:\Users\fd\Desktop\ДОО\DSCN2875.JPG"/>
          <p:cNvPicPr>
            <a:picLocks noChangeAspect="1" noChangeArrowheads="1"/>
          </p:cNvPicPr>
          <p:nvPr/>
        </p:nvPicPr>
        <p:blipFill>
          <a:blip r:embed="rId5" cstate="print"/>
          <a:srcRect l="9376" t="20833" r="1034" b="6944"/>
          <a:stretch>
            <a:fillRect/>
          </a:stretch>
        </p:blipFill>
        <p:spPr bwMode="auto">
          <a:xfrm>
            <a:off x="5148064" y="5013176"/>
            <a:ext cx="3384376" cy="1368152"/>
          </a:xfrm>
          <a:prstGeom prst="rect">
            <a:avLst/>
          </a:prstGeom>
          <a:noFill/>
        </p:spPr>
      </p:pic>
      <p:pic>
        <p:nvPicPr>
          <p:cNvPr id="5122" name="Picture 2" descr="C:\Users\АЛЕНА\Desktop\Новая папка (3)\IMG-20170106-WA0017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605" y="1196752"/>
            <a:ext cx="3333985" cy="15913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2" name="Picture 2" descr="C:\Users\ПК\Desktop\Новая папка (3)\2014-05-08 11.11.31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148064" y="2996952"/>
            <a:ext cx="3384376" cy="151216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1646006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84052" y="260648"/>
            <a:ext cx="8680436" cy="230832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algn="just"/>
            <a:r>
              <a:rPr lang="ru-RU" sz="1600" b="1" dirty="0" smtClean="0">
                <a:ln w="10160">
                  <a:solidFill>
                    <a:srgbClr val="4F81BD"/>
                  </a:solidFill>
                  <a:prstDash val="solid"/>
                </a:ln>
                <a:solidFill>
                  <a:schemeClr val="tx1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Мы, провели акцию «Письмо из дома посвященной Дня празднования Защитника Отечества.  Собрали информацию о наших солдатах – земляках, которые  проходят срочную службу  в рядах вооруженных сил России. </a:t>
            </a:r>
            <a:r>
              <a:rPr lang="ru-RU" sz="1600" b="1" dirty="0">
                <a:ln w="10160">
                  <a:solidFill>
                    <a:srgbClr val="4F81BD"/>
                  </a:solidFill>
                  <a:prstDash val="solid"/>
                </a:ln>
                <a:solidFill>
                  <a:schemeClr val="tx1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sz="1600" b="1" dirty="0" smtClean="0">
                <a:ln w="10160">
                  <a:solidFill>
                    <a:srgbClr val="4F81BD"/>
                  </a:solidFill>
                  <a:prstDash val="solid"/>
                </a:ln>
                <a:solidFill>
                  <a:schemeClr val="tx1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Несут службу в рядах РА  </a:t>
            </a:r>
            <a:r>
              <a:rPr lang="ru-RU" sz="1600" b="1" dirty="0">
                <a:ln w="10160">
                  <a:solidFill>
                    <a:srgbClr val="4F81BD"/>
                  </a:solidFill>
                  <a:prstDash val="solid"/>
                </a:ln>
                <a:solidFill>
                  <a:schemeClr val="tx1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sz="1600" b="1" dirty="0" smtClean="0">
                <a:ln w="10160">
                  <a:solidFill>
                    <a:srgbClr val="4F81BD"/>
                  </a:solidFill>
                  <a:prstDash val="solid"/>
                </a:ln>
                <a:solidFill>
                  <a:schemeClr val="tx1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Мы гордимся  каждым из них., солдаты нашей армии </a:t>
            </a:r>
            <a:r>
              <a:rPr lang="ru-RU" sz="1600" b="1" dirty="0">
                <a:ln w="10160">
                  <a:solidFill>
                    <a:srgbClr val="4F81BD"/>
                  </a:solidFill>
                  <a:prstDash val="solid"/>
                </a:ln>
                <a:solidFill>
                  <a:schemeClr val="tx1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самые </a:t>
            </a:r>
            <a:r>
              <a:rPr lang="ru-RU" sz="1600" b="1" dirty="0" smtClean="0">
                <a:ln w="10160">
                  <a:solidFill>
                    <a:srgbClr val="4F81BD"/>
                  </a:solidFill>
                  <a:prstDash val="solid"/>
                </a:ln>
                <a:solidFill>
                  <a:schemeClr val="tx1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сильные, храбрые, надежные. </a:t>
            </a:r>
            <a:r>
              <a:rPr lang="ru-RU" sz="1600" b="1" dirty="0">
                <a:ln w="10160">
                  <a:solidFill>
                    <a:srgbClr val="4F81BD"/>
                  </a:solidFill>
                  <a:prstDash val="solid"/>
                </a:ln>
                <a:solidFill>
                  <a:schemeClr val="tx1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Служба в армии заслуживает уважения. Служба в армии - это </a:t>
            </a:r>
            <a:r>
              <a:rPr lang="ru-RU" sz="1600" b="1" dirty="0" smtClean="0">
                <a:ln w="10160">
                  <a:solidFill>
                    <a:srgbClr val="4F81BD"/>
                  </a:solidFill>
                  <a:prstDash val="solid"/>
                </a:ln>
                <a:solidFill>
                  <a:schemeClr val="tx1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долг   </a:t>
            </a:r>
            <a:r>
              <a:rPr lang="ru-RU" sz="1600" b="1" dirty="0">
                <a:ln w="10160">
                  <a:solidFill>
                    <a:srgbClr val="4F81BD"/>
                  </a:solidFill>
                  <a:prstDash val="solid"/>
                </a:ln>
                <a:solidFill>
                  <a:schemeClr val="tx1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перед </a:t>
            </a:r>
            <a:r>
              <a:rPr lang="ru-RU" sz="1600" b="1" dirty="0" smtClean="0">
                <a:ln w="10160">
                  <a:solidFill>
                    <a:srgbClr val="4F81BD"/>
                  </a:solidFill>
                  <a:prstDash val="solid"/>
                </a:ln>
                <a:solidFill>
                  <a:schemeClr val="tx1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 Отечеством.  </a:t>
            </a:r>
          </a:p>
          <a:p>
            <a:pPr lvl="0" algn="just"/>
            <a:r>
              <a:rPr lang="ru-RU" sz="1600" b="1" dirty="0">
                <a:ln w="10160">
                  <a:solidFill>
                    <a:srgbClr val="4F81BD"/>
                  </a:solidFill>
                  <a:prstDash val="solid"/>
                </a:ln>
                <a:solidFill>
                  <a:schemeClr val="tx1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	</a:t>
            </a:r>
            <a:r>
              <a:rPr lang="ru-RU" sz="1600" b="1" dirty="0" smtClean="0">
                <a:ln w="10160">
                  <a:solidFill>
                    <a:srgbClr val="4F81BD"/>
                  </a:solidFill>
                  <a:prstDash val="solid"/>
                </a:ln>
                <a:solidFill>
                  <a:schemeClr val="tx1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Надеемся, что   ребят мы обрадуем   своим  письмом, весточкой из родной школы.</a:t>
            </a:r>
          </a:p>
          <a:p>
            <a:pPr lvl="0" algn="just"/>
            <a:endParaRPr lang="ru-RU" sz="1600" dirty="0">
              <a:ln w="10160">
                <a:solidFill>
                  <a:srgbClr val="4F81BD"/>
                </a:solidFill>
                <a:prstDash val="solid"/>
              </a:ln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7" name="Picture 3" descr="C:\Users\АЛЕНА\Desktop\день пристарелых\IMG_20161004_08063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052" y="4758036"/>
            <a:ext cx="3063811" cy="20295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C:\Users\АЛЕНА\Desktop\обж программы\письмо солдату\IMG_20170214_105235 (2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43087" y="2204864"/>
            <a:ext cx="3721401" cy="2376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АЛЕНА\Desktop\папки с фото\мероприятия\IMG_20170414_125244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-25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2038" r="1186" b="22575"/>
          <a:stretch/>
        </p:blipFill>
        <p:spPr bwMode="auto">
          <a:xfrm>
            <a:off x="284052" y="2276872"/>
            <a:ext cx="4874292" cy="23988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АЛЕНА\Desktop\папки с фото\мероприятия\IMG_20170414_125311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20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9451" r="1186" b="4687"/>
          <a:stretch/>
        </p:blipFill>
        <p:spPr bwMode="auto">
          <a:xfrm>
            <a:off x="3743208" y="4748390"/>
            <a:ext cx="5400792" cy="20295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005403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19872" y="2492896"/>
            <a:ext cx="5724128" cy="1800200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ru-RU" sz="1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Акция</a:t>
            </a:r>
            <a:br>
              <a:rPr lang="ru-RU" sz="1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</a:br>
            <a:r>
              <a:rPr lang="ru-RU" sz="1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«Моя малая Родина»</a:t>
            </a:r>
            <a:br>
              <a:rPr lang="ru-RU" sz="1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</a:br>
            <a:r>
              <a:rPr lang="ru-RU" sz="1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Любовь к Родине – это проявление патриотизма,  защита Отечества – это долг и обязанность патриота. </a:t>
            </a:r>
            <a:br>
              <a:rPr lang="ru-RU" sz="1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</a:br>
            <a:r>
              <a:rPr lang="ru-RU" sz="1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 ребятами активно помогаем престарелым и участникам ВОВ</a:t>
            </a: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> </a:t>
            </a:r>
            <a:endParaRPr lang="ru-RU" sz="2800" b="1" dirty="0">
              <a:solidFill>
                <a:srgbClr val="FF0000"/>
              </a:solidFill>
            </a:endParaRPr>
          </a:p>
        </p:txBody>
      </p:sp>
      <p:pic>
        <p:nvPicPr>
          <p:cNvPr id="7172" name="Picture 4" descr="D:\Users\fd\Desktop\ДОО\141199123003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3861048"/>
            <a:ext cx="3714744" cy="2786058"/>
          </a:xfrm>
          <a:prstGeom prst="rect">
            <a:avLst/>
          </a:prstGeom>
          <a:noFill/>
        </p:spPr>
      </p:pic>
      <p:pic>
        <p:nvPicPr>
          <p:cNvPr id="7173" name="Picture 5" descr="D:\Users\fd\Desktop\ДОО\141199151612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14942" y="3857628"/>
            <a:ext cx="3571900" cy="2678925"/>
          </a:xfrm>
          <a:prstGeom prst="rect">
            <a:avLst/>
          </a:prstGeom>
          <a:noFill/>
        </p:spPr>
      </p:pic>
      <p:pic>
        <p:nvPicPr>
          <p:cNvPr id="8194" name="Picture 2" descr="C:\Users\ПК\Desktop\Новая папка (3)\IMG_20150524_09221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3528" y="260648"/>
            <a:ext cx="3096344" cy="3284984"/>
          </a:xfrm>
          <a:prstGeom prst="rect">
            <a:avLst/>
          </a:prstGeom>
          <a:noFill/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5" cstate="print"/>
          <a:srcRect l="24905" t="23055" r="20943" b="1377"/>
          <a:stretch>
            <a:fillRect/>
          </a:stretch>
        </p:blipFill>
        <p:spPr bwMode="auto">
          <a:xfrm>
            <a:off x="4788024" y="332657"/>
            <a:ext cx="3960440" cy="21602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2" name="Picture 6" descr="D:\Users\fd\Desktop\ДОО\DSCN2424.JPG"/>
          <p:cNvPicPr>
            <a:picLocks noChangeAspect="1" noChangeArrowheads="1"/>
          </p:cNvPicPr>
          <p:nvPr/>
        </p:nvPicPr>
        <p:blipFill>
          <a:blip r:embed="rId2" cstate="print"/>
          <a:srcRect l="15388" t="20516" r="676"/>
          <a:stretch>
            <a:fillRect/>
          </a:stretch>
        </p:blipFill>
        <p:spPr bwMode="auto">
          <a:xfrm>
            <a:off x="4535996" y="4208661"/>
            <a:ext cx="4347098" cy="2748731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179512" y="285728"/>
            <a:ext cx="8712968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Беседы по пропаганде здорового образа жизни; конкурсы рисунков на спортивную тему, акции; месячник «Здоровье, физкультура и спорт» занятие в спортивных секция, акции против наркомании, курения, участие в «Лыжня Татарстана»,  занятия в спортивных кружках и секциях</a:t>
            </a:r>
            <a: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ru-RU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7170" name="Picture 2" descr="C:\Users\АЛЕНА\Desktop\Новая папка\20161119_105447_resized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1628800"/>
            <a:ext cx="3816424" cy="20985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 descr="C:\Users\АЛЕНА\Desktop\Новая папка (3)\IMG_20161104_141858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496729"/>
            <a:ext cx="3600400" cy="24186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C:\Users\АЛЕНА\Desktop\весенняя неделя добра\DSCN4640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102" y="4208661"/>
            <a:ext cx="3860850" cy="2803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C:\Users\АЛЕНА\Desktop\весенняя неделя добра\DSCN4640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229596"/>
            <a:ext cx="3860850" cy="2803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2894" r="-658" b="7632"/>
          <a:stretch/>
        </p:blipFill>
        <p:spPr bwMode="auto">
          <a:xfrm>
            <a:off x="4499992" y="3019550"/>
            <a:ext cx="4318408" cy="19136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736" t="3947" r="7238" b="9736"/>
          <a:stretch/>
        </p:blipFill>
        <p:spPr bwMode="auto">
          <a:xfrm>
            <a:off x="222814" y="3429000"/>
            <a:ext cx="4133162" cy="33034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4846499"/>
            <a:ext cx="3456384" cy="19168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2960" y="116632"/>
            <a:ext cx="7520940" cy="504056"/>
          </a:xfrm>
        </p:spPr>
        <p:txBody>
          <a:bodyPr/>
          <a:lstStyle/>
          <a:p>
            <a:pPr algn="ctr"/>
            <a:r>
              <a:rPr lang="ru-RU" dirty="0" smtClean="0"/>
              <a:t>Наши мероприятия</a:t>
            </a:r>
            <a:endParaRPr lang="ru-RU" dirty="0"/>
          </a:p>
        </p:txBody>
      </p:sp>
      <p:pic>
        <p:nvPicPr>
          <p:cNvPr id="1026" name="Picture 2" descr="D:\Pictures\Screenshots\wp_ss_20180319_0001.png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110" r="513" b="36382"/>
          <a:stretch/>
        </p:blipFill>
        <p:spPr bwMode="auto">
          <a:xfrm>
            <a:off x="323528" y="836712"/>
            <a:ext cx="3600400" cy="24058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D:\Pictures\Screenshots\wp_ss_20180807_0002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4072" y="727894"/>
            <a:ext cx="3816424" cy="22916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56986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Екатерина\Desktop\Новая папка\IMG-20181010-WA002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174" y="260648"/>
            <a:ext cx="5632626" cy="3168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Екатерина\Desktop\Новая папка\IMG-20181010-WA000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3762" y="650774"/>
            <a:ext cx="4292814" cy="24147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Екатерина\Desktop\отчет Осення неделя добра\IMG-20180316-WA000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5651" y="3819872"/>
            <a:ext cx="4019063" cy="30142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Екатерина\Desktop\отчет Осення неделя добра\WP_20171113_13_02_33_Pro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3819873"/>
            <a:ext cx="4608512" cy="25979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20729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1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395536" y="2248347"/>
            <a:ext cx="8568952" cy="3916957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altLang="ru-RU" sz="3300" b="1" dirty="0" smtClean="0"/>
              <a:t>Это </a:t>
            </a:r>
            <a:r>
              <a:rPr lang="ru-RU" altLang="ru-RU" sz="3300" b="1" dirty="0"/>
              <a:t>режим протекания совместной и самостоятельной жизни, в которой каждый ученик может определить свое место и реализовать свои способности и возможности</a:t>
            </a:r>
            <a:r>
              <a:rPr lang="ru-RU" altLang="ru-RU" b="1" dirty="0"/>
              <a:t>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7504" y="476672"/>
            <a:ext cx="921702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0" b="1" dirty="0" smtClean="0">
                <a:solidFill>
                  <a:srgbClr val="FF0000"/>
                </a:solidFill>
              </a:rPr>
              <a:t>ДОО, СНТ,  ШУС</a:t>
            </a:r>
            <a:r>
              <a:rPr lang="ru-RU" sz="6000" b="1" dirty="0">
                <a:solidFill>
                  <a:srgbClr val="FF0000"/>
                </a:solidFill>
              </a:rPr>
              <a:t>, </a:t>
            </a:r>
            <a:r>
              <a:rPr lang="ru-RU" sz="6000" b="1" dirty="0" smtClean="0">
                <a:solidFill>
                  <a:srgbClr val="FF0000"/>
                </a:solidFill>
              </a:rPr>
              <a:t> </a:t>
            </a:r>
            <a:endParaRPr lang="ru-RU" sz="6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0606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Екатерина\Desktop\отчет Осення неделя добра\WP_20181012_10_08_04_Pro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404664"/>
            <a:ext cx="4392488" cy="24761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Екатерина\Desktop\отчет Осення неделя добра\wp_ss_20180213_0002.pn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994" b="1"/>
          <a:stretch/>
        </p:blipFill>
        <p:spPr bwMode="auto">
          <a:xfrm>
            <a:off x="4585562" y="654527"/>
            <a:ext cx="2528345" cy="4026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Екатерина\Desktop\отчет Осення неделя добра\WP_20171014_10_43_57_Pro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4" y="4005064"/>
            <a:ext cx="4523526" cy="25500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796665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Екатерина\Desktop\WP_20180504_10_21_32_Pro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749" y="664549"/>
            <a:ext cx="3397134" cy="19150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23528" y="147990"/>
            <a:ext cx="20825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Отряд </a:t>
            </a:r>
            <a:r>
              <a:rPr lang="ru-RU" dirty="0" err="1" smtClean="0"/>
              <a:t>Юнармия</a:t>
            </a:r>
            <a:endParaRPr lang="ru-RU" dirty="0"/>
          </a:p>
        </p:txBody>
      </p:sp>
      <p:pic>
        <p:nvPicPr>
          <p:cNvPr id="4099" name="Picture 3" descr="C:\Users\Екатерина\Desktop\всячина\День семьи\WP_20180517_08_51_36_Pro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-62815"/>
            <a:ext cx="3602905" cy="2031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C:\Users\Екатерина\Desktop\папки\родник\WP_20180522_19_36_22_Pro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749" y="3429000"/>
            <a:ext cx="3600400" cy="22994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1" name="Picture 5" descr="C:\Users\Екатерина\Desktop\папки\телеф\Camera Roll\WP_20180525_10_14_33_Pro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4" y="1968235"/>
            <a:ext cx="3793433" cy="21384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C:\Users\Екатерина\Desktop\папки\телеф\Camera Roll\WP_20180530_12_08_37_Pro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279" r="23510"/>
          <a:stretch/>
        </p:blipFill>
        <p:spPr bwMode="auto">
          <a:xfrm>
            <a:off x="6753001" y="3187055"/>
            <a:ext cx="2555776" cy="3186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3" name="Picture 7" descr="C:\Users\Екатерина\Desktop\папки\телеф\Camera Roll\WP_20180530_12_27_02_Pro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1411" y="4509120"/>
            <a:ext cx="3602906" cy="2031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145029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1520" y="2204864"/>
            <a:ext cx="8568952" cy="1107996"/>
          </a:xfrm>
          <a:prstGeom prst="rect">
            <a:avLst/>
          </a:prstGeom>
          <a:solidFill>
            <a:srgbClr val="00B0F0"/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ru-RU" sz="6600" b="1" dirty="0" smtClean="0">
                <a:solidFill>
                  <a:srgbClr val="FF0000"/>
                </a:solidFill>
              </a:rPr>
              <a:t>Спасибо за внимание!</a:t>
            </a:r>
            <a:endParaRPr lang="ru-RU" sz="66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01211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7"/>
          <p:cNvSpPr>
            <a:spLocks noGrp="1" noChangeArrowheads="1"/>
          </p:cNvSpPr>
          <p:nvPr>
            <p:ph type="body" idx="1"/>
          </p:nvPr>
        </p:nvSpPr>
        <p:spPr>
          <a:xfrm>
            <a:off x="179388" y="1196975"/>
            <a:ext cx="8785225" cy="5327650"/>
          </a:xfrm>
        </p:spPr>
        <p:txBody>
          <a:bodyPr/>
          <a:lstStyle/>
          <a:p>
            <a:pPr marL="0" indent="0" algn="just" eaLnBrk="1" hangingPunct="1">
              <a:buFontTx/>
              <a:buNone/>
            </a:pPr>
            <a:r>
              <a:rPr lang="ru-RU" altLang="ru-RU" sz="2400" smtClean="0">
                <a:latin typeface="Tahoma" pitchFamily="34" charset="0"/>
              </a:rPr>
              <a:t>Школьное самоуправление – это процесс конструктивного взаимодействия школьников и администрации школы;</a:t>
            </a:r>
          </a:p>
          <a:p>
            <a:pPr marL="0" indent="0" algn="just" eaLnBrk="1" hangingPunct="1">
              <a:buFontTx/>
              <a:buNone/>
            </a:pPr>
            <a:r>
              <a:rPr lang="ru-RU" altLang="ru-RU" sz="2400" smtClean="0">
                <a:latin typeface="Tahoma" pitchFamily="34" charset="0"/>
              </a:rPr>
              <a:t>Школьное самоуправление – это участие школьников в управлении школы;</a:t>
            </a:r>
          </a:p>
          <a:p>
            <a:pPr marL="0" indent="0" algn="just" eaLnBrk="1" hangingPunct="1">
              <a:buFontTx/>
              <a:buNone/>
            </a:pPr>
            <a:r>
              <a:rPr lang="ru-RU" altLang="ru-RU" sz="2400" smtClean="0">
                <a:latin typeface="Tahoma" pitchFamily="34" charset="0"/>
              </a:rPr>
              <a:t>Школьное самоуправление – это явление, объединяющее все школьные инициативы.</a:t>
            </a:r>
          </a:p>
          <a:p>
            <a:pPr marL="0" indent="0" algn="just" eaLnBrk="1" hangingPunct="1">
              <a:buFontTx/>
              <a:buNone/>
            </a:pPr>
            <a:r>
              <a:rPr lang="ru-RU" altLang="ru-RU" sz="2400" smtClean="0">
                <a:latin typeface="Tahoma" pitchFamily="34" charset="0"/>
              </a:rPr>
              <a:t>Школьное самоуправление – это особая форма        инициативной самостоятельной общественной деятельности школьников, направленная на решение вопросов по организации обучения, досуга, а также развития социальной активности школьников.</a:t>
            </a:r>
            <a:r>
              <a:rPr lang="ru-RU" altLang="ru-RU" sz="2800" smtClean="0"/>
              <a:t> </a:t>
            </a:r>
          </a:p>
        </p:txBody>
      </p:sp>
      <p:sp>
        <p:nvSpPr>
          <p:cNvPr id="4099" name="WordArt 8"/>
          <p:cNvSpPr>
            <a:spLocks noChangeArrowheads="1" noChangeShapeType="1" noTextEdit="1"/>
          </p:cNvSpPr>
          <p:nvPr/>
        </p:nvSpPr>
        <p:spPr bwMode="auto">
          <a:xfrm>
            <a:off x="755650" y="333375"/>
            <a:ext cx="6838950" cy="5238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i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Arial"/>
                <a:cs typeface="Arial"/>
              </a:rPr>
              <a:t>Школьное самоуправление</a:t>
            </a:r>
          </a:p>
        </p:txBody>
      </p:sp>
    </p:spTree>
    <p:extLst>
      <p:ext uri="{BB962C8B-B14F-4D97-AF65-F5344CB8AC3E}">
        <p14:creationId xmlns:p14="http://schemas.microsoft.com/office/powerpoint/2010/main" val="24564717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z="7200" dirty="0"/>
              <a:t>ЦЕЛЬ: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altLang="ru-RU"/>
              <a:t>Формирование творческой, активной личности на основе приобщения к общечеловеческой национальной культуре</a:t>
            </a:r>
          </a:p>
          <a:p>
            <a:r>
              <a:rPr lang="ru-RU" altLang="ru-RU"/>
              <a:t>Сотрудничество учителей и учеников разных возрастов</a:t>
            </a:r>
          </a:p>
        </p:txBody>
      </p:sp>
    </p:spTree>
    <p:extLst>
      <p:ext uri="{BB962C8B-B14F-4D97-AF65-F5344CB8AC3E}">
        <p14:creationId xmlns:p14="http://schemas.microsoft.com/office/powerpoint/2010/main" val="21607063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z="7200" dirty="0"/>
              <a:t>ЗАДАЧИ: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ru-RU" altLang="ru-RU" sz="2800"/>
              <a:t>Создание системы самоуправления как воспитывающей среды школы</a:t>
            </a:r>
          </a:p>
          <a:p>
            <a:pPr>
              <a:lnSpc>
                <a:spcPct val="80000"/>
              </a:lnSpc>
            </a:pPr>
            <a:r>
              <a:rPr lang="ru-RU" altLang="ru-RU" sz="2800"/>
              <a:t>Организация групповой, коллективной, индивидуальной деятельности  школьника</a:t>
            </a:r>
          </a:p>
          <a:p>
            <a:pPr>
              <a:lnSpc>
                <a:spcPct val="80000"/>
              </a:lnSpc>
            </a:pPr>
            <a:r>
              <a:rPr lang="ru-RU" altLang="ru-RU" sz="2800"/>
              <a:t>Развитие и упрочнение детской организации как основы для межвозрастного общения, социальной адаптации, творческого развития каждого ученика</a:t>
            </a:r>
          </a:p>
        </p:txBody>
      </p:sp>
    </p:spTree>
    <p:extLst>
      <p:ext uri="{BB962C8B-B14F-4D97-AF65-F5344CB8AC3E}">
        <p14:creationId xmlns:p14="http://schemas.microsoft.com/office/powerpoint/2010/main" val="3149896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dirty="0"/>
              <a:t>Принципы построения </a:t>
            </a:r>
            <a:r>
              <a:rPr lang="ru-RU" altLang="ru-RU" dirty="0" smtClean="0"/>
              <a:t>ДОО ШУС</a:t>
            </a:r>
            <a:endParaRPr lang="ru-RU" altLang="ru-RU" dirty="0"/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ru-RU" altLang="ru-RU" sz="2400" dirty="0"/>
              <a:t>Выборность всех органов</a:t>
            </a:r>
          </a:p>
          <a:p>
            <a:pPr>
              <a:lnSpc>
                <a:spcPct val="90000"/>
              </a:lnSpc>
            </a:pPr>
            <a:r>
              <a:rPr lang="ru-RU" altLang="ru-RU" sz="2400" dirty="0"/>
              <a:t>Педагогическое руководство</a:t>
            </a:r>
          </a:p>
          <a:p>
            <a:pPr>
              <a:lnSpc>
                <a:spcPct val="90000"/>
              </a:lnSpc>
            </a:pPr>
            <a:r>
              <a:rPr lang="ru-RU" altLang="ru-RU" sz="2400" dirty="0"/>
              <a:t>Разделение полномочий и их тесное взаимодействие</a:t>
            </a:r>
          </a:p>
          <a:p>
            <a:pPr>
              <a:lnSpc>
                <a:spcPct val="90000"/>
              </a:lnSpc>
            </a:pPr>
            <a:r>
              <a:rPr lang="ru-RU" altLang="ru-RU" sz="2400" dirty="0"/>
              <a:t>Выбор содержания, форм и методов деятельности</a:t>
            </a:r>
          </a:p>
          <a:p>
            <a:pPr>
              <a:lnSpc>
                <a:spcPct val="90000"/>
              </a:lnSpc>
            </a:pPr>
            <a:r>
              <a:rPr lang="ru-RU" altLang="ru-RU" sz="2400" dirty="0"/>
              <a:t>Гласность и открытость</a:t>
            </a:r>
          </a:p>
          <a:p>
            <a:pPr>
              <a:lnSpc>
                <a:spcPct val="90000"/>
              </a:lnSpc>
            </a:pPr>
            <a:r>
              <a:rPr lang="ru-RU" altLang="ru-RU" sz="2400" dirty="0"/>
              <a:t>Свобода критики и обмена мнениями</a:t>
            </a:r>
          </a:p>
          <a:p>
            <a:pPr>
              <a:lnSpc>
                <a:spcPct val="90000"/>
              </a:lnSpc>
            </a:pPr>
            <a:r>
              <a:rPr lang="ru-RU" altLang="ru-RU" sz="2400" dirty="0"/>
              <a:t>Систематическая сменяемость членов самоуправления</a:t>
            </a:r>
          </a:p>
          <a:p>
            <a:pPr>
              <a:lnSpc>
                <a:spcPct val="90000"/>
              </a:lnSpc>
            </a:pPr>
            <a:r>
              <a:rPr lang="ru-RU" altLang="ru-RU" sz="2400" dirty="0"/>
              <a:t>Приоритетность интересов учащихся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endParaRPr lang="ru-RU" altLang="ru-RU" sz="2400" dirty="0"/>
          </a:p>
        </p:txBody>
      </p:sp>
    </p:spTree>
    <p:extLst>
      <p:ext uri="{BB962C8B-B14F-4D97-AF65-F5344CB8AC3E}">
        <p14:creationId xmlns:p14="http://schemas.microsoft.com/office/powerpoint/2010/main" val="8270195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61" name="Rectangle 13"/>
          <p:cNvSpPr>
            <a:spLocks noGrp="1" noChangeArrowheads="1"/>
          </p:cNvSpPr>
          <p:nvPr>
            <p:ph type="title"/>
          </p:nvPr>
        </p:nvSpPr>
        <p:spPr>
          <a:xfrm>
            <a:off x="1475656" y="260648"/>
            <a:ext cx="6400800" cy="1219200"/>
          </a:xfrm>
        </p:spPr>
        <p:txBody>
          <a:bodyPr/>
          <a:lstStyle/>
          <a:p>
            <a:r>
              <a:rPr lang="ru-RU" altLang="ru-RU" sz="6000" dirty="0"/>
              <a:t>СТРУКТУРА</a:t>
            </a:r>
          </a:p>
        </p:txBody>
      </p:sp>
      <p:sp>
        <p:nvSpPr>
          <p:cNvPr id="27663" name="AutoShape 15"/>
          <p:cNvSpPr>
            <a:spLocks noChangeArrowheads="1"/>
          </p:cNvSpPr>
          <p:nvPr/>
        </p:nvSpPr>
        <p:spPr bwMode="auto">
          <a:xfrm rot="16200000">
            <a:off x="3906416" y="3997862"/>
            <a:ext cx="1219200" cy="1600200"/>
          </a:xfrm>
          <a:prstGeom prst="wedgeRectCallout">
            <a:avLst>
              <a:gd name="adj1" fmla="val -29062"/>
              <a:gd name="adj2" fmla="val 4916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/>
          <a:lstStyle/>
          <a:p>
            <a:pPr algn="ctr"/>
            <a:r>
              <a:rPr lang="ru-RU" altLang="ru-RU" dirty="0"/>
              <a:t>Ученическое</a:t>
            </a:r>
          </a:p>
          <a:p>
            <a:pPr algn="ctr"/>
            <a:r>
              <a:rPr lang="ru-RU" altLang="ru-RU" dirty="0"/>
              <a:t>управление</a:t>
            </a:r>
          </a:p>
          <a:p>
            <a:pPr algn="ctr"/>
            <a:r>
              <a:rPr lang="ru-RU" altLang="ru-RU" dirty="0"/>
              <a:t>в школе</a:t>
            </a:r>
          </a:p>
          <a:p>
            <a:pPr algn="ctr"/>
            <a:endParaRPr lang="ru-RU" altLang="ru-RU" dirty="0"/>
          </a:p>
        </p:txBody>
      </p:sp>
      <p:sp>
        <p:nvSpPr>
          <p:cNvPr id="27666" name="AutoShape 18"/>
          <p:cNvSpPr>
            <a:spLocks noChangeArrowheads="1"/>
          </p:cNvSpPr>
          <p:nvPr/>
        </p:nvSpPr>
        <p:spPr bwMode="auto">
          <a:xfrm rot="16200000">
            <a:off x="1742356" y="2788242"/>
            <a:ext cx="1066800" cy="1600200"/>
          </a:xfrm>
          <a:prstGeom prst="wedgeRectCallout">
            <a:avLst>
              <a:gd name="adj1" fmla="val -22041"/>
              <a:gd name="adj2" fmla="val 49392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/>
          <a:lstStyle/>
          <a:p>
            <a:pPr algn="ctr"/>
            <a:r>
              <a:rPr lang="ru-RU" altLang="ru-RU" dirty="0"/>
              <a:t>П</a:t>
            </a:r>
            <a:r>
              <a:rPr lang="ru-RU" altLang="ru-RU" dirty="0" smtClean="0"/>
              <a:t>едагоги</a:t>
            </a:r>
            <a:endParaRPr lang="ru-RU" altLang="ru-RU" dirty="0"/>
          </a:p>
          <a:p>
            <a:pPr algn="ctr"/>
            <a:endParaRPr lang="ru-RU" altLang="ru-RU" dirty="0"/>
          </a:p>
        </p:txBody>
      </p:sp>
      <p:sp>
        <p:nvSpPr>
          <p:cNvPr id="27667" name="AutoShape 19"/>
          <p:cNvSpPr>
            <a:spLocks noChangeArrowheads="1"/>
          </p:cNvSpPr>
          <p:nvPr/>
        </p:nvSpPr>
        <p:spPr bwMode="auto">
          <a:xfrm rot="16200000">
            <a:off x="6338664" y="4990016"/>
            <a:ext cx="1219200" cy="1600200"/>
          </a:xfrm>
          <a:prstGeom prst="wedgeRectCallout">
            <a:avLst>
              <a:gd name="adj1" fmla="val -33607"/>
              <a:gd name="adj2" fmla="val 50025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/>
          <a:lstStyle/>
          <a:p>
            <a:pPr algn="ctr"/>
            <a:r>
              <a:rPr lang="ru-RU" altLang="ru-RU" dirty="0"/>
              <a:t>Ученическое</a:t>
            </a:r>
          </a:p>
          <a:p>
            <a:pPr algn="ctr"/>
            <a:r>
              <a:rPr lang="ru-RU" altLang="ru-RU" dirty="0"/>
              <a:t>управление</a:t>
            </a:r>
          </a:p>
          <a:p>
            <a:pPr algn="ctr"/>
            <a:r>
              <a:rPr lang="ru-RU" altLang="ru-RU" dirty="0"/>
              <a:t>в классе</a:t>
            </a:r>
          </a:p>
          <a:p>
            <a:pPr algn="ctr"/>
            <a:endParaRPr lang="ru-RU" altLang="ru-RU" dirty="0"/>
          </a:p>
        </p:txBody>
      </p:sp>
      <p:sp>
        <p:nvSpPr>
          <p:cNvPr id="2" name="TextBox 1"/>
          <p:cNvSpPr txBox="1"/>
          <p:nvPr/>
        </p:nvSpPr>
        <p:spPr>
          <a:xfrm>
            <a:off x="123528" y="1782470"/>
            <a:ext cx="8784976" cy="584775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chemeClr val="bg1"/>
                </a:solidFill>
              </a:rPr>
              <a:t>ДОО  СОДРУЖЕСТВО + СНТ + ШУС + РДШ </a:t>
            </a:r>
            <a:endParaRPr lang="ru-RU" sz="3200" b="1" dirty="0">
              <a:solidFill>
                <a:schemeClr val="bg1"/>
              </a:solidFill>
            </a:endParaRPr>
          </a:p>
        </p:txBody>
      </p:sp>
      <p:cxnSp>
        <p:nvCxnSpPr>
          <p:cNvPr id="6" name="Прямая со стрелкой 5"/>
          <p:cNvCxnSpPr/>
          <p:nvPr/>
        </p:nvCxnSpPr>
        <p:spPr>
          <a:xfrm flipH="1">
            <a:off x="3075857" y="2444290"/>
            <a:ext cx="1856183" cy="61065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 стрелкой 7"/>
          <p:cNvCxnSpPr/>
          <p:nvPr/>
        </p:nvCxnSpPr>
        <p:spPr>
          <a:xfrm flipH="1">
            <a:off x="4355976" y="2448764"/>
            <a:ext cx="960140" cy="143212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/>
          <p:nvPr/>
        </p:nvCxnSpPr>
        <p:spPr>
          <a:xfrm>
            <a:off x="5716116" y="2564904"/>
            <a:ext cx="864096" cy="235367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840625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76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9" presetID="8" presetClass="entr" presetSubtype="16" fill="hold" grpId="0" nodeType="afterEffect">
                                  <p:stCondLst>
                                    <p:cond delay="200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1" dur="2000"/>
                                        <p:tgtEl>
                                          <p:spTgt spid="276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13" presetID="8" presetClass="entr" presetSubtype="16" fill="hold" grpId="0" nodeType="afterEffect">
                                  <p:stCondLst>
                                    <p:cond delay="200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5" dur="2000"/>
                                        <p:tgtEl>
                                          <p:spTgt spid="276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63" grpId="0" animBg="1"/>
      <p:bldP spid="27666" grpId="0" animBg="1"/>
      <p:bldP spid="2766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94" t="17831" r="47155" b="13529"/>
          <a:stretch/>
        </p:blipFill>
        <p:spPr bwMode="auto">
          <a:xfrm>
            <a:off x="539552" y="26293"/>
            <a:ext cx="3645257" cy="40399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4" descr="C:\Users\Екатерина\Desktop\ДОО СОДРУЖЕСТВО 2018\Герб ДОО и описание\Новый рисунок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476672"/>
            <a:ext cx="4427984" cy="3384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143909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1268760"/>
            <a:ext cx="5652628" cy="32316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1600" b="1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ru-RU" sz="1600" b="1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ru-RU" sz="1600" b="1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1600" b="1" dirty="0" smtClean="0">
                <a:latin typeface="Arial" pitchFamily="34" charset="0"/>
                <a:cs typeface="Arial" pitchFamily="34" charset="0"/>
              </a:rPr>
              <a:t>Что  такое   школьное ученическое самоуправление ?</a:t>
            </a:r>
          </a:p>
          <a:p>
            <a:pPr algn="just"/>
            <a:r>
              <a:rPr lang="ru-RU" sz="1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Это  дружба.</a:t>
            </a:r>
          </a:p>
          <a:p>
            <a:pPr algn="just"/>
            <a:r>
              <a:rPr lang="ru-RU" sz="1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Здесь все наши помыслы едины.</a:t>
            </a:r>
          </a:p>
          <a:p>
            <a:pPr algn="just"/>
            <a:r>
              <a:rPr lang="ru-RU" sz="1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Это сказочный, волшебный, удивительный,</a:t>
            </a:r>
          </a:p>
          <a:p>
            <a:pPr algn="just"/>
            <a:r>
              <a:rPr lang="ru-RU" sz="1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Незабываемый мир  – это юмор, радость, </a:t>
            </a:r>
          </a:p>
          <a:p>
            <a:pPr algn="just"/>
            <a:r>
              <a:rPr lang="ru-RU" sz="1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Праздники, уроки, перемены,</a:t>
            </a:r>
          </a:p>
          <a:p>
            <a:pPr algn="just"/>
            <a:r>
              <a:rPr lang="ru-RU" sz="1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А еще  дискотеки, викторины,</a:t>
            </a:r>
          </a:p>
          <a:p>
            <a:pPr algn="just"/>
            <a:r>
              <a:rPr lang="ru-RU" sz="1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Кроссы, вечера и </a:t>
            </a:r>
            <a:r>
              <a:rPr lang="ru-RU" sz="16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КАВЭЭНы</a:t>
            </a:r>
            <a:r>
              <a:rPr lang="ru-RU" sz="1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algn="ctr"/>
            <a:endParaRPr lang="ru-RU" sz="1400" b="1" dirty="0" smtClean="0">
              <a:solidFill>
                <a:srgbClr val="FF0000"/>
              </a:solidFill>
              <a:latin typeface="Segoe Script" pitchFamily="34" charset="0"/>
            </a:endParaRPr>
          </a:p>
          <a:p>
            <a:pPr algn="ctr"/>
            <a:r>
              <a:rPr lang="ru-RU" sz="1400" b="1" dirty="0" smtClean="0">
                <a:solidFill>
                  <a:srgbClr val="FF0000"/>
                </a:solidFill>
                <a:latin typeface="Segoe Script" pitchFamily="34" charset="0"/>
              </a:rPr>
              <a:t> </a:t>
            </a:r>
            <a:endParaRPr lang="ru-RU" b="1" dirty="0">
              <a:solidFill>
                <a:srgbClr val="FF0000"/>
              </a:solidFill>
              <a:latin typeface="Segoe Script" pitchFamily="34" charset="0"/>
            </a:endParaRPr>
          </a:p>
        </p:txBody>
      </p:sp>
      <p:pic>
        <p:nvPicPr>
          <p:cNvPr id="3" name="Рисунок 2" descr="D:\Users\fd\Desktop\ДОО\DSCN3352.JPG"/>
          <p:cNvPicPr/>
          <p:nvPr/>
        </p:nvPicPr>
        <p:blipFill>
          <a:blip r:embed="rId2" cstate="print"/>
          <a:srcRect l="23022" t="49731" r="63854" b="33103"/>
          <a:stretch>
            <a:fillRect/>
          </a:stretch>
        </p:blipFill>
        <p:spPr bwMode="auto">
          <a:xfrm>
            <a:off x="251520" y="0"/>
            <a:ext cx="2404215" cy="199590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 l="31003" t="20000" r="16993" b="21333"/>
          <a:stretch>
            <a:fillRect/>
          </a:stretch>
        </p:blipFill>
        <p:spPr bwMode="auto">
          <a:xfrm>
            <a:off x="5904148" y="1602428"/>
            <a:ext cx="2987824" cy="2520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Заголовок 4"/>
          <p:cNvSpPr txBox="1">
            <a:spLocks/>
          </p:cNvSpPr>
          <p:nvPr/>
        </p:nvSpPr>
        <p:spPr>
          <a:xfrm>
            <a:off x="3347864" y="0"/>
            <a:ext cx="5112568" cy="764704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>
                <a:schemeClr val="accent6">
                  <a:lumMod val="75000"/>
                </a:schemeClr>
              </a:buClr>
              <a:buSzPct val="128000"/>
              <a:buFont typeface="Georgia" pitchFamily="18" charset="0"/>
              <a:buNone/>
              <a:tabLst/>
              <a:defRPr/>
            </a:pPr>
            <a:r>
              <a:rPr lang="ru-RU" sz="4000" b="1" noProof="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Arial" pitchFamily="34" charset="0"/>
                <a:ea typeface="+mj-ea"/>
                <a:cs typeface="Arial" pitchFamily="34" charset="0"/>
              </a:rPr>
              <a:t>ШУС    ДОО «Содружество»</a:t>
            </a:r>
            <a:endParaRPr kumimoji="0" lang="ru-RU" sz="4000" b="1" i="0" u="none" strike="noStrike" kern="1200" cap="none" spc="0" normalizeH="0" baseline="0" noProof="0" dirty="0">
              <a:ln>
                <a:noFill/>
              </a:ln>
              <a:gradFill>
                <a:gsLst>
                  <a:gs pos="0">
                    <a:schemeClr val="tx1"/>
                  </a:gs>
                  <a:gs pos="40000">
                    <a:schemeClr val="tx1">
                      <a:lumMod val="75000"/>
                      <a:lumOff val="25000"/>
                    </a:schemeClr>
                  </a:gs>
                  <a:gs pos="100000">
                    <a:schemeClr val="tx2">
                      <a:alpha val="65000"/>
                    </a:schemeClr>
                  </a:gs>
                </a:gsLst>
                <a:lin ang="5400000" scaled="0"/>
              </a:gradFill>
              <a:effectLst>
                <a:reflection blurRad="6350" stA="55000" endA="300" endPos="45500" dir="5400000" sy="-100000" algn="bl" rotWithShape="0"/>
              </a:effectLst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 cstate="print"/>
          <a:srcRect t="9479" r="16595" b="23441"/>
          <a:stretch>
            <a:fillRect/>
          </a:stretch>
        </p:blipFill>
        <p:spPr bwMode="auto">
          <a:xfrm>
            <a:off x="4787659" y="4332203"/>
            <a:ext cx="4356341" cy="25257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Picture 2" descr="C:\Users\АЛЕНА\Desktop\мероприятия\IMG_20161007_191750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58" t="6802" r="5161" b="15420"/>
          <a:stretch/>
        </p:blipFill>
        <p:spPr bwMode="auto">
          <a:xfrm>
            <a:off x="179512" y="4234471"/>
            <a:ext cx="3792108" cy="25792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 advClick="0" advTm="5000">
        <p14:honeycomb/>
      </p:transition>
    </mc:Choice>
    <mc:Fallback xmlns="">
      <p:transition spd="slow" advClick="0" advTm="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вердый переплет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Твердый переплет">
      <a:maj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궁서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Твердый переплет">
      <a:fillStyleLst>
        <a:solidFill>
          <a:schemeClr val="phClr"/>
        </a:solidFill>
        <a:solidFill>
          <a:schemeClr val="phClr">
            <a:tint val="68000"/>
            <a:shade val="94000"/>
            <a:satMod val="300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80000"/>
                <a:lumMod val="98000"/>
              </a:schemeClr>
            </a:gs>
            <a:gs pos="100000">
              <a:schemeClr val="phClr">
                <a:satMod val="130000"/>
              </a:schemeClr>
            </a:gs>
          </a:gsLst>
          <a:lin ang="5160000" scaled="0"/>
        </a:gradFill>
      </a:fillStyleLst>
      <a:lnStyleLst>
        <a:ln w="12700" cap="flat" cmpd="sng" algn="ctr">
          <a:solidFill>
            <a:schemeClr val="phClr">
              <a:shade val="90000"/>
              <a:lumMod val="90000"/>
            </a:schemeClr>
          </a:solidFill>
          <a:prstDash val="solid"/>
        </a:ln>
        <a:ln w="19050" cap="flat" cmpd="sng" algn="ctr">
          <a:solidFill>
            <a:schemeClr val="phClr">
              <a:shade val="75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12700" dir="5400000" rotWithShape="0">
              <a:srgbClr val="000000">
                <a:alpha val="1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6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400000"/>
            </a:lightRig>
          </a:scene3d>
          <a:sp3d>
            <a:bevelT w="25400" h="25400"/>
          </a:sp3d>
        </a:effectStyle>
      </a:effectStyleLst>
      <a:bgFillStyleLst>
        <a:solidFill>
          <a:schemeClr val="phClr">
            <a:tint val="96000"/>
            <a:lumMod val="11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3000"/>
                <a:shade val="20000"/>
              </a:schemeClr>
              <a:schemeClr val="phClr">
                <a:tint val="90000"/>
                <a:shade val="85000"/>
                <a:satMod val="115000"/>
              </a:schemeClr>
            </a:duotone>
          </a:blip>
          <a:tile tx="0" ty="0" sx="60000" sy="6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shade val="50000"/>
                <a:satMod val="340000"/>
                <a:lumMod val="40000"/>
              </a:schemeClr>
              <a:schemeClr val="phClr">
                <a:tint val="92000"/>
                <a:shade val="94000"/>
                <a:hueMod val="110000"/>
                <a:satMod val="236000"/>
                <a:lum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Hardcover</Template>
  <TotalTime>3114</TotalTime>
  <Words>500</Words>
  <Application>Microsoft Office PowerPoint</Application>
  <PresentationFormat>Экран (4:3)</PresentationFormat>
  <Paragraphs>88</Paragraphs>
  <Slides>22</Slides>
  <Notes>5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Твердый переплет</vt:lpstr>
      <vt:lpstr>МБОУ «Благодатновская  СОШ»  Детская общественная организация «Содружество»</vt:lpstr>
      <vt:lpstr>Презентация PowerPoint</vt:lpstr>
      <vt:lpstr>Презентация PowerPoint</vt:lpstr>
      <vt:lpstr>ЦЕЛЬ:</vt:lpstr>
      <vt:lpstr>ЗАДАЧИ:</vt:lpstr>
      <vt:lpstr>Принципы построения ДОО ШУС</vt:lpstr>
      <vt:lpstr>СТРУКТУРА</vt:lpstr>
      <vt:lpstr>Презентация PowerPoint</vt:lpstr>
      <vt:lpstr>Презентация PowerPoint</vt:lpstr>
      <vt:lpstr>Презентация PowerPoint</vt:lpstr>
      <vt:lpstr>Презентация PowerPoint</vt:lpstr>
      <vt:lpstr>    </vt:lpstr>
      <vt:lpstr>Презентация PowerPoint</vt:lpstr>
      <vt:lpstr>Акция  «Дети ветеранам»</vt:lpstr>
      <vt:lpstr>Презентация PowerPoint</vt:lpstr>
      <vt:lpstr> Акция «Моя малая Родина»  Любовь к Родине – это проявление патриотизма,  защита Отечества – это долг и обязанность патриота.  С ребятами активно помогаем престарелым и участникам ВОВ  </vt:lpstr>
      <vt:lpstr>Презентация PowerPoint</vt:lpstr>
      <vt:lpstr>Наши мероприятия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Моё место работы</dc:title>
  <dc:creator>татьяна</dc:creator>
  <cp:lastModifiedBy>ЕКАТИРИНА</cp:lastModifiedBy>
  <cp:revision>172</cp:revision>
  <dcterms:created xsi:type="dcterms:W3CDTF">2013-12-17T13:28:58Z</dcterms:created>
  <dcterms:modified xsi:type="dcterms:W3CDTF">2021-02-08T06:36:04Z</dcterms:modified>
</cp:coreProperties>
</file>